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1137" r:id="rId3"/>
    <p:sldId id="1054" r:id="rId4"/>
    <p:sldId id="1138" r:id="rId5"/>
    <p:sldId id="1139" r:id="rId6"/>
    <p:sldId id="1140" r:id="rId7"/>
    <p:sldId id="1134" r:id="rId8"/>
    <p:sldId id="1141" r:id="rId9"/>
    <p:sldId id="1144" r:id="rId10"/>
    <p:sldId id="1142" r:id="rId11"/>
    <p:sldId id="1143" r:id="rId12"/>
    <p:sldId id="1145" r:id="rId13"/>
    <p:sldId id="1146" r:id="rId14"/>
    <p:sldId id="517" r:id="rId15"/>
    <p:sldId id="273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 Brooks" initials="T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83FF"/>
    <a:srgbClr val="2D4F7F"/>
    <a:srgbClr val="3C6EB4"/>
    <a:srgbClr val="2465DA"/>
    <a:srgbClr val="3664AD"/>
    <a:srgbClr val="FC3474"/>
    <a:srgbClr val="275187"/>
    <a:srgbClr val="001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75" autoAdjust="0"/>
    <p:restoredTop sz="89423" autoAdjust="0"/>
  </p:normalViewPr>
  <p:slideViewPr>
    <p:cSldViewPr snapToGrid="0" snapToObjects="1">
      <p:cViewPr varScale="1">
        <p:scale>
          <a:sx n="115" d="100"/>
          <a:sy n="115" d="100"/>
        </p:scale>
        <p:origin x="192" y="1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6B91A-7261-764A-80C3-330AD7A5E1C5}" type="datetimeFigureOut">
              <a:rPr lang="en-US" smtClean="0"/>
              <a:t>8/5/19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D6D75F-EBD7-094D-A4D8-BE1FF6506D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476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09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4843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5552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36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8139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37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4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701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62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311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92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719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53843" y="1643174"/>
            <a:ext cx="4185557" cy="1316831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4200">
                <a:solidFill>
                  <a:schemeClr val="bg1"/>
                </a:solidFill>
                <a:latin typeface="Gill Sans Light"/>
                <a:cs typeface="Gill Sans Light"/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84" y="3005360"/>
            <a:ext cx="4185557" cy="605064"/>
          </a:xfrm>
        </p:spPr>
        <p:txBody>
          <a:bodyPr>
            <a:normAutofit/>
          </a:bodyPr>
          <a:lstStyle>
            <a:lvl1pPr marL="0" indent="0" algn="l">
              <a:buNone/>
              <a:defRPr sz="1800" i="1">
                <a:solidFill>
                  <a:srgbClr val="FFFFFF"/>
                </a:solidFill>
                <a:latin typeface="Gill Sans Light"/>
                <a:cs typeface="Gill Sans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 descr="OpenMainframe_Logo_White_Knockou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841" y="1113330"/>
            <a:ext cx="1442357" cy="42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413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772583"/>
            <a:ext cx="9144000" cy="4370916"/>
          </a:xfrm>
          <a:prstGeom prst="rect">
            <a:avLst/>
          </a:prstGeom>
          <a:solidFill>
            <a:srgbClr val="3664AD">
              <a:alpha val="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664A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993" y="159442"/>
            <a:ext cx="7893793" cy="4471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5"/>
          <a:stretch/>
        </p:blipFill>
        <p:spPr>
          <a:xfrm>
            <a:off x="0" y="775759"/>
            <a:ext cx="6393973" cy="436456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6C42D-3C73-654B-9208-A448ACCDDB6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OpenMainframe_Logo_Pantone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655" b="30188"/>
          <a:stretch/>
        </p:blipFill>
        <p:spPr>
          <a:xfrm>
            <a:off x="8306753" y="100724"/>
            <a:ext cx="469854" cy="518219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5112913"/>
            <a:ext cx="9144000" cy="50586"/>
          </a:xfrm>
          <a:prstGeom prst="rect">
            <a:avLst/>
          </a:prstGeom>
          <a:solidFill>
            <a:srgbClr val="3664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664A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729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772583"/>
            <a:ext cx="9144000" cy="4370916"/>
          </a:xfrm>
          <a:prstGeom prst="rect">
            <a:avLst/>
          </a:prstGeom>
          <a:solidFill>
            <a:srgbClr val="3664AD">
              <a:alpha val="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664A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993" y="159442"/>
            <a:ext cx="7893793" cy="4471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5"/>
          <a:stretch/>
        </p:blipFill>
        <p:spPr>
          <a:xfrm>
            <a:off x="0" y="775759"/>
            <a:ext cx="6393973" cy="436456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500" y="943429"/>
            <a:ext cx="8369300" cy="7003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6C42D-3C73-654B-9208-A448ACCDDB6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OpenMainframe_Logo_Pantone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655" b="30188"/>
          <a:stretch/>
        </p:blipFill>
        <p:spPr>
          <a:xfrm>
            <a:off x="8306753" y="100724"/>
            <a:ext cx="469854" cy="518219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5112913"/>
            <a:ext cx="9144000" cy="50586"/>
          </a:xfrm>
          <a:prstGeom prst="rect">
            <a:avLst/>
          </a:prstGeom>
          <a:solidFill>
            <a:srgbClr val="3664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664AD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35932ACC-1DF9-496C-BD8B-CAF853A61B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5366" y="2053362"/>
            <a:ext cx="1982787" cy="1984375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xmlns="" id="{A7761AFF-E63A-4E9B-9BE5-E70EAB0700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80606" y="2056430"/>
            <a:ext cx="1982787" cy="1984375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xmlns="" id="{C96152B5-FFC9-4E93-B5F0-BAF004F559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5847" y="2052907"/>
            <a:ext cx="1982787" cy="1984375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3352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2"/>
          <a:stretch/>
        </p:blipFill>
        <p:spPr>
          <a:xfrm>
            <a:off x="-1" y="0"/>
            <a:ext cx="8180917" cy="5143500"/>
          </a:xfrm>
          <a:prstGeom prst="rect">
            <a:avLst/>
          </a:prstGeom>
        </p:spPr>
      </p:pic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53843" y="1643174"/>
            <a:ext cx="4185557" cy="1316831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4200">
                <a:solidFill>
                  <a:srgbClr val="3664AD"/>
                </a:solidFill>
                <a:latin typeface="Gill Sans Light"/>
                <a:cs typeface="Gill Sans Light"/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style</a:t>
            </a:r>
            <a:endParaRPr lang="en-US" dirty="0"/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4571984" y="3005360"/>
            <a:ext cx="4185557" cy="605064"/>
          </a:xfrm>
        </p:spPr>
        <p:txBody>
          <a:bodyPr>
            <a:normAutofit/>
          </a:bodyPr>
          <a:lstStyle>
            <a:lvl1pPr marL="0" indent="0" algn="l">
              <a:buNone/>
              <a:defRPr sz="1800" i="1">
                <a:solidFill>
                  <a:schemeClr val="tx1">
                    <a:lumMod val="50000"/>
                    <a:lumOff val="50000"/>
                  </a:schemeClr>
                </a:solidFill>
                <a:latin typeface="Gill Sans Light"/>
                <a:cs typeface="Gill Sans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446" y="1113330"/>
            <a:ext cx="1401147" cy="42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3993" y="148859"/>
            <a:ext cx="7893793" cy="447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500" y="943429"/>
            <a:ext cx="8369300" cy="3143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7786" y="4803547"/>
            <a:ext cx="5805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1F8E"/>
                </a:solidFill>
                <a:latin typeface="Gill Sans Light"/>
                <a:cs typeface="Gill Sans Light"/>
              </a:defRPr>
            </a:lvl1pPr>
          </a:lstStyle>
          <a:p>
            <a:fld id="{E9E6C42D-3C73-654B-9208-A448ACCDDB6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583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txStyles>
    <p:titleStyle>
      <a:lvl1pPr algn="l" defTabSz="457200" rtl="0" eaLnBrk="1" latinLnBrk="0" hangingPunct="1">
        <a:spcBef>
          <a:spcPct val="0"/>
        </a:spcBef>
        <a:buNone/>
        <a:defRPr sz="3000" kern="1200">
          <a:solidFill>
            <a:schemeClr val="tx1">
              <a:lumMod val="85000"/>
              <a:lumOff val="15000"/>
            </a:schemeClr>
          </a:solidFill>
          <a:latin typeface="Gill Sans Light"/>
          <a:ea typeface="+mj-ea"/>
          <a:cs typeface="Gill Sans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Gill Sans Light"/>
          <a:ea typeface="+mn-ea"/>
          <a:cs typeface="Gill Sans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Gill Sans Light"/>
          <a:ea typeface="+mn-ea"/>
          <a:cs typeface="Gill Sans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Gill Sans Light"/>
          <a:ea typeface="+mn-ea"/>
          <a:cs typeface="Gill Sans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Gill Sans Light"/>
          <a:ea typeface="+mn-ea"/>
          <a:cs typeface="Gill Sans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Gill Sans Light"/>
          <a:ea typeface="+mn-ea"/>
          <a:cs typeface="Gill Sans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cf.io/certification/software-conformance/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npmjs.com/search?q=@zowe" TargetMode="External"/><Relationship Id="rId3" Type="http://schemas.openxmlformats.org/officeDocument/2006/relationships/hyperlink" Target="https://wiki.zowe.org/display/ZCP/Zowe+Conformant+Branding+Guideline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zowe.https/github.com/zowe/zlc/blob/master/tracking/Roadmap.mdorg" TargetMode="External"/><Relationship Id="rId4" Type="http://schemas.openxmlformats.org/officeDocument/2006/relationships/hyperlink" Target="https://zowe.org/download" TargetMode="External"/><Relationship Id="rId5" Type="http://schemas.openxmlformats.org/officeDocument/2006/relationships/hyperlink" Target="https://zowe.org/contribute/" TargetMode="External"/><Relationship Id="rId6" Type="http://schemas.openxmlformats.org/officeDocument/2006/relationships/hyperlink" Target="https://zowe.org/about-us/" TargetMode="External"/><Relationship Id="rId7" Type="http://schemas.openxmlformats.org/officeDocument/2006/relationships/hyperlink" Target="https://github.com/zowe" TargetMode="External"/><Relationship Id="rId8" Type="http://schemas.openxmlformats.org/officeDocument/2006/relationships/hyperlink" Target="https://zowe.github.io/docs-site/" TargetMode="External"/><Relationship Id="rId9" Type="http://schemas.openxmlformats.org/officeDocument/2006/relationships/hyperlink" Target="https://zowe.github.io/docs-site/guides/intro.html" TargetMode="External"/><Relationship Id="rId10" Type="http://schemas.openxmlformats.org/officeDocument/2006/relationships/hyperlink" Target="https://developer.ibm.com/tutorials/zowe-step-by-step-tutorial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hyperlink" Target="https://www.openmainframeproject.org/projects/zowe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mainframeproject.org/projects/zowe/conformance/terms-and-conditions" TargetMode="External"/><Relationship Id="rId4" Type="http://schemas.openxmlformats.org/officeDocument/2006/relationships/hyperlink" Target="https://www.openmainframeproject.org/projects/zowe/conformance/test-evaluation-guide" TargetMode="External"/><Relationship Id="rId5" Type="http://schemas.openxmlformats.org/officeDocument/2006/relationships/hyperlink" Target="https://www.openmainframeproject.org/projects/zowe/conformance/participation-form" TargetMode="External"/><Relationship Id="rId6" Type="http://schemas.openxmlformats.org/officeDocument/2006/relationships/hyperlink" Target="https://www.openmainframeproject.org/projects/zowe/conformance/branding-guide" TargetMode="External"/><Relationship Id="rId7" Type="http://schemas.openxmlformats.org/officeDocument/2006/relationships/hyperlink" Target="https://www.openmainframeproject.org/projects/zowe" TargetMode="External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0828" y="2098681"/>
            <a:ext cx="4493172" cy="1316831"/>
          </a:xfrm>
        </p:spPr>
        <p:txBody>
          <a:bodyPr>
            <a:normAutofit/>
          </a:bodyPr>
          <a:lstStyle/>
          <a:p>
            <a:r>
              <a:rPr lang="en-CA" sz="4000" dirty="0">
                <a:latin typeface="Gill Sans" charset="0"/>
                <a:ea typeface="Gill Sans" charset="0"/>
                <a:cs typeface="Gill Sans" charset="0"/>
              </a:rPr>
              <a:t>Zowe</a:t>
            </a:r>
            <a:r>
              <a:rPr lang="en-CA" sz="2800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en-CA" sz="2800" dirty="0">
                <a:latin typeface="Gill Sans" charset="0"/>
                <a:ea typeface="Gill Sans" charset="0"/>
                <a:cs typeface="Gill Sans" charset="0"/>
              </a:rPr>
            </a:br>
            <a:r>
              <a:rPr lang="en-CA" sz="2000" dirty="0" smtClean="0">
                <a:latin typeface="Gill Sans Light" charset="0"/>
                <a:ea typeface="Gill Sans" charset="0"/>
                <a:cs typeface="Gill Sans Light" charset="0"/>
              </a:rPr>
              <a:t>Conformance Review and Roadmap</a:t>
            </a:r>
            <a:endParaRPr lang="en-US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742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604" y="236794"/>
            <a:ext cx="7893793" cy="447164"/>
          </a:xfrm>
        </p:spPr>
        <p:txBody>
          <a:bodyPr>
            <a:noAutofit/>
          </a:bodyPr>
          <a:lstStyle/>
          <a:p>
            <a:r>
              <a:rPr lang="en-US" sz="2400" dirty="0">
                <a:latin typeface="IBM Plex Sans" panose="020B0503050203000203" pitchFamily="34" charset="77"/>
                <a:hlinkClick r:id="rId3"/>
              </a:rPr>
              <a:t>https://www.cncf.io/certification/software-conformance</a:t>
            </a:r>
            <a:r>
              <a:rPr lang="en-US" sz="2400" dirty="0" smtClean="0">
                <a:latin typeface="IBM Plex Sans" panose="020B0503050203000203" pitchFamily="34" charset="77"/>
                <a:hlinkClick r:id="rId3"/>
              </a:rPr>
              <a:t>/</a:t>
            </a:r>
            <a:endParaRPr lang="en-US" sz="2400" dirty="0">
              <a:latin typeface="IBM Plex Sans" panose="020B0503050203000203" pitchFamily="34" charset="77"/>
            </a:endParaRPr>
          </a:p>
        </p:txBody>
      </p:sp>
      <p:sp>
        <p:nvSpPr>
          <p:cNvPr id="9" name="Text Placeholder 6"/>
          <p:cNvSpPr txBox="1">
            <a:spLocks/>
          </p:cNvSpPr>
          <p:nvPr/>
        </p:nvSpPr>
        <p:spPr>
          <a:xfrm>
            <a:off x="143972" y="683958"/>
            <a:ext cx="8856056" cy="435483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48" y="864631"/>
            <a:ext cx="7176304" cy="399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49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604" y="236794"/>
            <a:ext cx="7893793" cy="447164"/>
          </a:xfrm>
        </p:spPr>
        <p:txBody>
          <a:bodyPr>
            <a:noAutofit/>
          </a:bodyPr>
          <a:lstStyle/>
          <a:p>
            <a:r>
              <a:rPr lang="en-US" sz="2400" dirty="0" err="1" smtClean="0">
                <a:latin typeface="IBM Plex Sans" panose="020B0503050203000203" pitchFamily="34" charset="77"/>
              </a:rPr>
              <a:t>vNext</a:t>
            </a:r>
            <a:r>
              <a:rPr lang="en-US" sz="2400" dirty="0" smtClean="0">
                <a:latin typeface="IBM Plex Sans" panose="020B0503050203000203" pitchFamily="34" charset="77"/>
              </a:rPr>
              <a:t> Testing and Timing</a:t>
            </a:r>
            <a:endParaRPr lang="en-US" sz="2400" dirty="0">
              <a:latin typeface="IBM Plex Sans" panose="020B0503050203000203" pitchFamily="34" charset="77"/>
            </a:endParaRPr>
          </a:p>
        </p:txBody>
      </p:sp>
      <p:sp>
        <p:nvSpPr>
          <p:cNvPr id="9" name="Text Placeholder 6"/>
          <p:cNvSpPr txBox="1">
            <a:spLocks/>
          </p:cNvSpPr>
          <p:nvPr/>
        </p:nvSpPr>
        <p:spPr>
          <a:xfrm>
            <a:off x="143972" y="751693"/>
            <a:ext cx="8856056" cy="422274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43972" y="868101"/>
            <a:ext cx="87222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Need to work across squads to investigate how we can make conformance criteria more “objective”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Actual tests (code) that can validate and generate a report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smtClean="0"/>
              <a:t>Report could then be submitted via the participant form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smtClean="0"/>
              <a:t>Review program </a:t>
            </a:r>
            <a:r>
              <a:rPr lang="en-US" dirty="0" err="1" smtClean="0"/>
              <a:t>Ts&amp;Cs</a:t>
            </a:r>
            <a:r>
              <a:rPr lang="en-US" dirty="0" smtClean="0"/>
              <a:t> for reproducibility clause</a:t>
            </a:r>
          </a:p>
          <a:p>
            <a:pPr marL="1200150" lvl="2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Need to understand how Zowe and the Conformance Program versioning and release cadence coincide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Update all stakeholders 1-month prior to “launching” an updated conformance program/criteria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58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vNext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NPM Tagging</a:t>
            </a:r>
          </a:p>
          <a:p>
            <a:pPr lvl="1"/>
            <a:r>
              <a:rPr lang="en-US" dirty="0">
                <a:hlinkClick r:id="rId2"/>
              </a:rPr>
              <a:t>https://www.npmjs.com/search?q=%</a:t>
            </a:r>
            <a:r>
              <a:rPr lang="en-US" dirty="0" smtClean="0">
                <a:hlinkClick r:id="rId2"/>
              </a:rPr>
              <a:t>40zowe</a:t>
            </a:r>
            <a:endParaRPr lang="en-US" dirty="0" smtClean="0"/>
          </a:p>
          <a:p>
            <a:r>
              <a:rPr lang="en-US" dirty="0" smtClean="0"/>
              <a:t>Discussions being had on the confluence site (led by Mark A)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wiki.zowe.org/display/ZCP/Zowe+Conformant+Branding+Guidelines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32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69985" y="1400537"/>
            <a:ext cx="62040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Questions?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2095018" y="3865944"/>
            <a:ext cx="49771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 more in-depth review SHARE session:</a:t>
            </a:r>
          </a:p>
          <a:p>
            <a:pPr algn="ctr"/>
            <a:r>
              <a:rPr lang="en-US" dirty="0"/>
              <a:t>Session 25116 </a:t>
            </a:r>
            <a:r>
              <a:rPr lang="en-US" dirty="0" smtClean="0"/>
              <a:t>-</a:t>
            </a:r>
            <a:r>
              <a:rPr lang="en-US" dirty="0"/>
              <a:t> </a:t>
            </a:r>
            <a:r>
              <a:rPr lang="en-US" dirty="0" smtClean="0"/>
              <a:t>Tuesday</a:t>
            </a:r>
            <a:r>
              <a:rPr lang="en-US" dirty="0"/>
              <a:t> </a:t>
            </a:r>
            <a:r>
              <a:rPr lang="en-US" dirty="0" smtClean="0"/>
              <a:t>10:00 </a:t>
            </a:r>
            <a:r>
              <a:rPr lang="en-US" dirty="0"/>
              <a:t>AM </a:t>
            </a:r>
            <a:r>
              <a:rPr lang="en-US" dirty="0" smtClean="0"/>
              <a:t>-</a:t>
            </a:r>
            <a:r>
              <a:rPr lang="en-US" dirty="0"/>
              <a:t> </a:t>
            </a:r>
            <a:r>
              <a:rPr lang="en-US" dirty="0" smtClean="0"/>
              <a:t>11:00 </a:t>
            </a:r>
            <a:r>
              <a:rPr lang="en-US" dirty="0"/>
              <a:t>AM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371AEDD-DA85-7F4E-BB95-E8AD2125D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946" y="1713261"/>
            <a:ext cx="5387780" cy="3332238"/>
          </a:xfrm>
        </p:spPr>
        <p:txBody>
          <a:bodyPr>
            <a:normAutofit fontScale="85000" lnSpcReduction="20000"/>
          </a:bodyPr>
          <a:lstStyle/>
          <a:p>
            <a:r>
              <a:rPr lang="en-US" sz="1600" dirty="0">
                <a:latin typeface="IBM Plex Sans" panose="020B0503050203000203" pitchFamily="34" charset="77"/>
              </a:rPr>
              <a:t>Project Community site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3"/>
              </a:rPr>
              <a:t>https://zowe. org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500" dirty="0" err="1">
                <a:latin typeface="IBM Plex Sans" panose="020B0503050203000203" pitchFamily="34" charset="77"/>
              </a:rPr>
              <a:t>Zowe</a:t>
            </a:r>
            <a:r>
              <a:rPr lang="en-US" sz="1500" dirty="0">
                <a:latin typeface="IBM Plex Sans" panose="020B0503050203000203" pitchFamily="34" charset="77"/>
              </a:rPr>
              <a:t> “</a:t>
            </a:r>
            <a:r>
              <a:rPr lang="en-US" sz="1500" dirty="0" err="1">
                <a:latin typeface="IBM Plex Sans" panose="020B0503050203000203" pitchFamily="34" charset="77"/>
              </a:rPr>
              <a:t>vNext</a:t>
            </a:r>
            <a:r>
              <a:rPr lang="en-US" sz="1500" dirty="0">
                <a:latin typeface="IBM Plex Sans" panose="020B0503050203000203" pitchFamily="34" charset="77"/>
              </a:rPr>
              <a:t>” Roadmap 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3"/>
              </a:rPr>
              <a:t>https://github.com/zowe/zlc/blob/master/tracking/Roadmap.md</a:t>
            </a:r>
            <a:endParaRPr lang="en-US" sz="15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Access to </a:t>
            </a:r>
            <a:r>
              <a:rPr lang="en-US" sz="1600" dirty="0" err="1">
                <a:latin typeface="IBM Plex Sans" panose="020B0503050203000203" pitchFamily="34" charset="77"/>
              </a:rPr>
              <a:t>Zowe</a:t>
            </a:r>
            <a:r>
              <a:rPr lang="en-US" sz="1600" dirty="0">
                <a:latin typeface="IBM Plex Sans" panose="020B0503050203000203" pitchFamily="34" charset="77"/>
              </a:rPr>
              <a:t> Convenience Deliverables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4"/>
              </a:rPr>
              <a:t>https://zowe.org/download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Review Zowe squads, missions and activities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5"/>
              </a:rPr>
              <a:t>https://zowe.org/contribute/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Project Governance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6"/>
              </a:rPr>
              <a:t>https://zowe.org/about-us/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GitHub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7"/>
              </a:rPr>
              <a:t>https://github.com/zowe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Project Documentation (includes user and install guides)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8"/>
              </a:rPr>
              <a:t>https://zowe.github.io/docs-site/ 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Developer Tutorials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9"/>
              </a:rPr>
              <a:t>https://zowe.github.io/docs-site/guides/intro.html</a:t>
            </a:r>
            <a:endParaRPr lang="en-US" sz="1300" dirty="0">
              <a:latin typeface="IBM Plex Sans" panose="020B0503050203000203" pitchFamily="34" charset="77"/>
            </a:endParaRP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10"/>
              </a:rPr>
              <a:t>https://developer.ibm.com/tutorials/zowe-step-by-step-tutorial/</a:t>
            </a:r>
            <a:endParaRPr lang="en-US" sz="1300" dirty="0">
              <a:latin typeface="IBM Plex Sans" panose="020B0503050203000203" pitchFamily="34" charset="77"/>
            </a:endParaRPr>
          </a:p>
          <a:p>
            <a:endParaRPr lang="en-US" dirty="0">
              <a:latin typeface="IBM Plex Sans" panose="020B0503050203000203" pitchFamily="34" charset="77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5952E036-D70F-1E45-93C7-A23FD9F042B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48726" y="1804727"/>
            <a:ext cx="3054544" cy="26294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A20ABDD-D5BB-7C43-9A0C-C32C28ADF34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8461"/>
            <a:ext cx="9144000" cy="159939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603A5153-38EA-6147-8712-BB9282196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754" y="112539"/>
            <a:ext cx="7886700" cy="374226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IBM Plex Sans" panose="020B0503050203000203" pitchFamily="34" charset="77"/>
              </a:rPr>
              <a:t>Getting Involved with </a:t>
            </a:r>
            <a:r>
              <a:rPr lang="en-US" sz="2400" dirty="0" err="1">
                <a:solidFill>
                  <a:schemeClr val="bg1"/>
                </a:solidFill>
                <a:latin typeface="IBM Plex Sans" panose="020B0503050203000203" pitchFamily="34" charset="77"/>
              </a:rPr>
              <a:t>Zowe</a:t>
            </a:r>
            <a:r>
              <a:rPr lang="en-US" sz="2400" dirty="0">
                <a:solidFill>
                  <a:schemeClr val="bg1"/>
                </a:solidFill>
                <a:latin typeface="IBM Plex Sans" panose="020B0503050203000203" pitchFamily="34" charset="77"/>
              </a:rPr>
              <a:t>!  </a:t>
            </a:r>
          </a:p>
        </p:txBody>
      </p:sp>
    </p:spTree>
    <p:extLst>
      <p:ext uri="{BB962C8B-B14F-4D97-AF65-F5344CB8AC3E}">
        <p14:creationId xmlns:p14="http://schemas.microsoft.com/office/powerpoint/2010/main" val="149184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858E48-7EB1-0E49-AEA7-2A89F25A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IBM Plex Sans" panose="020B0503050203000203" pitchFamily="34" charset="77"/>
              </a:rPr>
              <a:t>Get involved in the Zowe community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AC977A8-5B1C-5841-95B0-17072949D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469" y="1723778"/>
            <a:ext cx="5150616" cy="3143194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latin typeface="IBM Plex Sans" panose="020B0503050203000203" pitchFamily="34" charset="77"/>
              </a:rPr>
              <a:t>Participate in and contribute to the Zowe developer community at </a:t>
            </a:r>
            <a:r>
              <a:rPr lang="en-US" sz="1800" dirty="0">
                <a:solidFill>
                  <a:srgbClr val="2465DA"/>
                </a:solidFill>
                <a:latin typeface="IBM Plex Sans" panose="020B0503050203000203" pitchFamily="34" charset="77"/>
              </a:rPr>
              <a:t>zowe.org</a:t>
            </a:r>
          </a:p>
          <a:p>
            <a:pPr marL="0" indent="0">
              <a:buNone/>
            </a:pPr>
            <a:endParaRPr lang="en-US" sz="1800" dirty="0">
              <a:latin typeface="IBM Plex Sans" panose="020B0503050203000203" pitchFamily="34" charset="77"/>
            </a:endParaRPr>
          </a:p>
          <a:p>
            <a:pPr marL="0" indent="0">
              <a:buNone/>
            </a:pPr>
            <a:r>
              <a:rPr lang="en-US" sz="1800" dirty="0">
                <a:latin typeface="IBM Plex Sans" panose="020B0503050203000203" pitchFamily="34" charset="77"/>
              </a:rPr>
              <a:t>Learn how your organization can become a steward and supporter of this project with Open Mainframe Project membership at </a:t>
            </a:r>
            <a:r>
              <a:rPr lang="en-US" sz="1800" dirty="0">
                <a:solidFill>
                  <a:srgbClr val="2465DA"/>
                </a:solidFill>
                <a:latin typeface="IBM Plex Sans" panose="020B0503050203000203" pitchFamily="34" charset="77"/>
              </a:rPr>
              <a:t>openmainframeproject.org/about/join 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244A25AE-C1F9-E749-AA7A-0398F20A4E53}"/>
              </a:ext>
            </a:extLst>
          </p:cNvPr>
          <p:cNvGrpSpPr/>
          <p:nvPr/>
        </p:nvGrpSpPr>
        <p:grpSpPr>
          <a:xfrm>
            <a:off x="5669280" y="839096"/>
            <a:ext cx="3392786" cy="3588932"/>
            <a:chOff x="4539925" y="863433"/>
            <a:chExt cx="3863636" cy="388263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02D4CC62-6140-D343-829D-B5EA44AE1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39925" y="863433"/>
              <a:ext cx="3863636" cy="388263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5BF717FC-B77C-C444-9238-622B83673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800000">
              <a:off x="5185269" y="1479621"/>
              <a:ext cx="2572946" cy="25855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F610D425-3D75-F04F-897E-AE00AC8CF6CA}"/>
                </a:ext>
              </a:extLst>
            </p:cNvPr>
            <p:cNvSpPr txBox="1"/>
            <p:nvPr/>
          </p:nvSpPr>
          <p:spPr>
            <a:xfrm>
              <a:off x="5754682" y="2522458"/>
              <a:ext cx="14029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Ecosystem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A1B84B7B-4CC1-8244-8AFE-307BA7D984A1}"/>
                </a:ext>
              </a:extLst>
            </p:cNvPr>
            <p:cNvSpPr/>
            <p:nvPr/>
          </p:nvSpPr>
          <p:spPr>
            <a:xfrm>
              <a:off x="5566932" y="1133501"/>
              <a:ext cx="1875955" cy="1027430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>
                  <a:gd name="adj" fmla="val 10870835"/>
                </a:avLst>
              </a:prstTxWarp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10000"/>
                      <a:lumOff val="9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PROJECTS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7091EB5-0383-6D4C-92E0-EB2E1E853263}"/>
                </a:ext>
              </a:extLst>
            </p:cNvPr>
            <p:cNvSpPr/>
            <p:nvPr/>
          </p:nvSpPr>
          <p:spPr>
            <a:xfrm rot="7423257">
              <a:off x="6507573" y="2866822"/>
              <a:ext cx="1875955" cy="1027430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>
                  <a:gd name="adj" fmla="val 10870835"/>
                </a:avLst>
              </a:prstTxWarp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10000"/>
                      <a:lumOff val="9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PRODUCTS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2F02D43B-3635-184F-86C7-823C871E8F79}"/>
                </a:ext>
              </a:extLst>
            </p:cNvPr>
            <p:cNvSpPr/>
            <p:nvPr/>
          </p:nvSpPr>
          <p:spPr>
            <a:xfrm rot="14224242">
              <a:off x="4563975" y="2836244"/>
              <a:ext cx="1875955" cy="1027430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>
                  <a:gd name="adj" fmla="val 10870835"/>
                </a:avLst>
              </a:prstTxWarp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10000"/>
                      <a:lumOff val="9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PROFITS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25F9DB85-D1F8-D643-9ACE-E9316178085D}"/>
                </a:ext>
              </a:extLst>
            </p:cNvPr>
            <p:cNvSpPr/>
            <p:nvPr/>
          </p:nvSpPr>
          <p:spPr>
            <a:xfrm>
              <a:off x="6054397" y="1741738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700" b="1" dirty="0">
                  <a:ln w="0"/>
                  <a:solidFill>
                    <a:schemeClr val="tx2">
                      <a:lumMod val="10000"/>
                      <a:lumOff val="9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DEVELOPER </a:t>
              </a:r>
            </a:p>
            <a:p>
              <a:pPr algn="ctr"/>
              <a:r>
                <a:rPr lang="en-US" sz="700" b="1" dirty="0">
                  <a:ln w="0"/>
                  <a:solidFill>
                    <a:schemeClr val="tx2">
                      <a:lumMod val="10000"/>
                      <a:lumOff val="9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COMMUNITY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37AE6E53-D05A-8F44-84DB-ACBE3A3FB9AE}"/>
                </a:ext>
              </a:extLst>
            </p:cNvPr>
            <p:cNvSpPr/>
            <p:nvPr/>
          </p:nvSpPr>
          <p:spPr>
            <a:xfrm rot="4106501">
              <a:off x="6949601" y="2271379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825" b="1" dirty="0">
                  <a:ln w="0"/>
                  <a:solidFill>
                    <a:schemeClr val="tx2">
                      <a:lumMod val="10000"/>
                      <a:lumOff val="9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PLATFORM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E287D229-2EF4-4F45-8BFF-D64D71B75D57}"/>
                </a:ext>
              </a:extLst>
            </p:cNvPr>
            <p:cNvSpPr/>
            <p:nvPr/>
          </p:nvSpPr>
          <p:spPr>
            <a:xfrm rot="12861826">
              <a:off x="5546944" y="3435992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825" b="1" dirty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PROMOTION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6B734AF3-C253-024B-BE2B-3BA3F7C8D4B1}"/>
                </a:ext>
              </a:extLst>
            </p:cNvPr>
            <p:cNvSpPr/>
            <p:nvPr/>
          </p:nvSpPr>
          <p:spPr>
            <a:xfrm rot="8239916">
              <a:off x="6700095" y="3359140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825" b="1" dirty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SOFTWARE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EDA590A8-EFDE-7449-BE55-1BBEBDE64579}"/>
                </a:ext>
              </a:extLst>
            </p:cNvPr>
            <p:cNvSpPr/>
            <p:nvPr/>
          </p:nvSpPr>
          <p:spPr>
            <a:xfrm rot="16958563">
              <a:off x="5123421" y="2431732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825" b="1" dirty="0">
                  <a:ln w="0"/>
                  <a:solidFill>
                    <a:schemeClr val="tx2">
                      <a:lumMod val="10000"/>
                      <a:lumOff val="9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PARTICIPATION</a:t>
              </a: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E843A279-A79E-2D41-989E-32A39D9E3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47819" y="2393192"/>
              <a:ext cx="1257303" cy="4492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45DAEA3D-BD8C-445D-9B68-BAFC34679952}"/>
              </a:ext>
            </a:extLst>
          </p:cNvPr>
          <p:cNvSpPr txBox="1"/>
          <p:nvPr/>
        </p:nvSpPr>
        <p:spPr>
          <a:xfrm>
            <a:off x="275138" y="855704"/>
            <a:ext cx="5786995" cy="58477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defTabSz="456789"/>
            <a:r>
              <a:rPr lang="en-US" sz="1600" dirty="0">
                <a:solidFill>
                  <a:prstClr val="black"/>
                </a:solidFill>
                <a:latin typeface="IBM Plex Sans" panose="020B0503050203000203" pitchFamily="34" charset="77"/>
              </a:rPr>
              <a:t>Join Open Source Community @ </a:t>
            </a:r>
            <a:r>
              <a:rPr lang="en-US" sz="1600" dirty="0">
                <a:solidFill>
                  <a:prstClr val="black"/>
                </a:solidFill>
                <a:latin typeface="IBM Plex Sans" panose="020B0503050203000203" pitchFamily="34" charset="77"/>
                <a:hlinkClick r:id="rId6"/>
              </a:rPr>
              <a:t>https://www.openmainframeproject.org/projects/zowe </a:t>
            </a:r>
            <a:endParaRPr lang="en-US" sz="1600" dirty="0">
              <a:solidFill>
                <a:prstClr val="black"/>
              </a:solidFill>
              <a:latin typeface="IBM Plex Sans" panose="020B0503050203000203" pitchFamily="34" charset="77"/>
            </a:endParaRPr>
          </a:p>
        </p:txBody>
      </p:sp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xmlns="" id="{6507A1DD-757F-4AFF-BA30-7DCD35755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786" y="4803547"/>
            <a:ext cx="580570" cy="273844"/>
          </a:xfrm>
        </p:spPr>
        <p:txBody>
          <a:bodyPr/>
          <a:lstStyle/>
          <a:p>
            <a:fld id="{ECD7803C-EC45-4167-8797-720F0464DD80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00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7518EA-BD01-BC44-8FA3-56B96919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E168D9-C519-E448-BA89-7590B5F12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660" y="720906"/>
            <a:ext cx="6134540" cy="3508194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en-US" sz="1400" b="1" dirty="0">
                <a:latin typeface="Gill Sans" charset="0"/>
                <a:ea typeface="Gill Sans" charset="0"/>
                <a:cs typeface="Gill Sans" charset="0"/>
              </a:rPr>
            </a:br>
            <a:r>
              <a:rPr lang="en-US" sz="1400" b="1" dirty="0" smtClean="0">
                <a:latin typeface="Gill Sans" charset="0"/>
                <a:ea typeface="Gill Sans" charset="0"/>
                <a:cs typeface="Gill Sans" charset="0"/>
              </a:rPr>
              <a:t>Conformance “Must Knows”  </a:t>
            </a:r>
            <a:r>
              <a:rPr lang="en-US" sz="1400" b="1" dirty="0">
                <a:latin typeface="Gill Sans" charset="0"/>
                <a:ea typeface="Gill Sans" charset="0"/>
                <a:cs typeface="Gill Sans" charset="0"/>
              </a:rPr>
              <a:t>			</a:t>
            </a:r>
            <a:endParaRPr lang="en-US" sz="1400" dirty="0" smtClean="0">
              <a:latin typeface="Gill Sans" charset="0"/>
              <a:ea typeface="Gill Sans" charset="0"/>
              <a:cs typeface="Gill Sans" charset="0"/>
            </a:endParaRPr>
          </a:p>
          <a:p>
            <a:pPr defTabSz="914400">
              <a:spcBef>
                <a:spcPts val="0"/>
              </a:spcBef>
            </a:pPr>
            <a:r>
              <a:rPr lang="en-US" sz="1400" dirty="0" smtClean="0">
                <a:latin typeface="Gill Sans" charset="0"/>
                <a:ea typeface="Gill Sans" charset="0"/>
                <a:cs typeface="Gill Sans" charset="0"/>
              </a:rPr>
              <a:t>Operations</a:t>
            </a:r>
          </a:p>
          <a:p>
            <a:pPr lvl="1" defTabSz="914400">
              <a:spcBef>
                <a:spcPts val="0"/>
              </a:spcBef>
            </a:pPr>
            <a:r>
              <a:rPr lang="en-US" sz="1200" dirty="0" smtClean="0">
                <a:latin typeface="Gill Sans" charset="0"/>
                <a:ea typeface="Gill Sans" charset="0"/>
                <a:cs typeface="Gill Sans" charset="0"/>
              </a:rPr>
              <a:t>Key points</a:t>
            </a:r>
            <a:endParaRPr lang="en-US" sz="1200" dirty="0">
              <a:latin typeface="Gill Sans" charset="0"/>
              <a:ea typeface="Gill Sans" charset="0"/>
              <a:cs typeface="Gill Sans" charset="0"/>
            </a:endParaRPr>
          </a:p>
          <a:p>
            <a:pPr defTabSz="914400">
              <a:spcBef>
                <a:spcPts val="0"/>
              </a:spcBef>
            </a:pPr>
            <a:r>
              <a:rPr lang="en-US" sz="1400" dirty="0" smtClean="0">
                <a:latin typeface="Gill Sans" charset="0"/>
                <a:ea typeface="Gill Sans" charset="0"/>
                <a:cs typeface="Gill Sans" charset="0"/>
              </a:rPr>
              <a:t>Versioning</a:t>
            </a:r>
            <a:endParaRPr lang="en-US" sz="1400" dirty="0">
              <a:latin typeface="Gill Sans" charset="0"/>
              <a:ea typeface="Gill Sans" charset="0"/>
              <a:cs typeface="Gill Sans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1400" b="1" dirty="0" smtClean="0">
                <a:latin typeface="Gill Sans" charset="0"/>
                <a:ea typeface="Gill Sans" charset="0"/>
                <a:cs typeface="Gill Sans" charset="0"/>
              </a:rPr>
              <a:t>Conformance Next Steps</a:t>
            </a:r>
            <a:endParaRPr lang="en-US" sz="1400" b="1" dirty="0">
              <a:latin typeface="Gill Sans" charset="0"/>
              <a:ea typeface="Gill Sans" charset="0"/>
              <a:cs typeface="Gill Sans" charset="0"/>
            </a:endParaRPr>
          </a:p>
          <a:p>
            <a:pPr defTabSz="914400">
              <a:spcBef>
                <a:spcPts val="0"/>
              </a:spcBef>
            </a:pPr>
            <a:r>
              <a:rPr lang="en-US" sz="1400" dirty="0" smtClean="0">
                <a:latin typeface="Gill Sans" charset="0"/>
                <a:ea typeface="Gill Sans" charset="0"/>
                <a:cs typeface="Gill Sans" charset="0"/>
              </a:rPr>
              <a:t>App Directory</a:t>
            </a:r>
          </a:p>
          <a:p>
            <a:pPr defTabSz="914400">
              <a:spcBef>
                <a:spcPts val="0"/>
              </a:spcBef>
            </a:pPr>
            <a:r>
              <a:rPr lang="en-US" sz="1400" dirty="0" err="1" smtClean="0">
                <a:latin typeface="Gill Sans" charset="0"/>
                <a:ea typeface="Gill Sans" charset="0"/>
                <a:cs typeface="Gill Sans" charset="0"/>
              </a:rPr>
              <a:t>vNext</a:t>
            </a:r>
            <a:r>
              <a:rPr lang="en-US" sz="1400" dirty="0" smtClean="0">
                <a:latin typeface="Gill Sans" charset="0"/>
                <a:ea typeface="Gill Sans" charset="0"/>
                <a:cs typeface="Gill Sans" charset="0"/>
              </a:rPr>
              <a:t> Testing and Timing</a:t>
            </a:r>
          </a:p>
          <a:p>
            <a:pPr defTabSz="914400">
              <a:spcBef>
                <a:spcPts val="0"/>
              </a:spcBef>
            </a:pPr>
            <a:r>
              <a:rPr lang="en-US" sz="1400" dirty="0" smtClean="0">
                <a:latin typeface="Gill Sans" charset="0"/>
                <a:ea typeface="Gill Sans" charset="0"/>
                <a:cs typeface="Gill Sans" charset="0"/>
              </a:rPr>
              <a:t>NPM Tagging</a:t>
            </a:r>
            <a:endParaRPr lang="en-US" sz="1400" dirty="0">
              <a:latin typeface="Gill Sans" charset="0"/>
              <a:ea typeface="Gill Sans" charset="0"/>
              <a:cs typeface="Gill Sans" charset="0"/>
            </a:endParaRPr>
          </a:p>
          <a:p>
            <a:pPr marL="0" indent="0" defTabSz="914400">
              <a:spcBef>
                <a:spcPts val="0"/>
              </a:spcBef>
              <a:buNone/>
            </a:pPr>
            <a:endParaRPr lang="en-US" sz="1400" dirty="0">
              <a:latin typeface="Gill Sans" charset="0"/>
              <a:ea typeface="Gill Sans" charset="0"/>
              <a:cs typeface="Gill Sans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1400" b="1" dirty="0" smtClean="0">
                <a:latin typeface="Gill Sans" charset="0"/>
                <a:ea typeface="Gill Sans" charset="0"/>
                <a:cs typeface="Gill Sans" charset="0"/>
              </a:rPr>
              <a:t>Questions</a:t>
            </a:r>
            <a:endParaRPr lang="en-US" sz="1400" dirty="0">
              <a:latin typeface="Gill Sans" charset="0"/>
              <a:ea typeface="Gill Sans" charset="0"/>
              <a:cs typeface="Gill Sans" charset="0"/>
            </a:endParaRPr>
          </a:p>
          <a:p>
            <a:pPr defTabSz="914400">
              <a:spcBef>
                <a:spcPts val="0"/>
              </a:spcBef>
            </a:pPr>
            <a:endParaRPr lang="en-US" sz="1400" dirty="0">
              <a:latin typeface="Gill Sans" charset="0"/>
              <a:ea typeface="Gill Sans" charset="0"/>
              <a:cs typeface="Gill Sans" charset="0"/>
            </a:endParaRPr>
          </a:p>
          <a:p>
            <a:pPr marL="0" indent="0" defTabSz="914400">
              <a:spcBef>
                <a:spcPts val="0"/>
              </a:spcBef>
              <a:buNone/>
            </a:pPr>
            <a:endParaRPr lang="en-US" sz="1400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10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Conformance Program Official Links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5554" y="803150"/>
            <a:ext cx="84702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Terms and Conditions: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hlinkClick r:id="rId3"/>
              </a:rPr>
              <a:t>https</a:t>
            </a:r>
            <a:r>
              <a:rPr lang="en-US" sz="1400" dirty="0">
                <a:hlinkClick r:id="rId3"/>
              </a:rPr>
              <a:t>://</a:t>
            </a:r>
            <a:r>
              <a:rPr lang="en-US" sz="1400" dirty="0" smtClean="0">
                <a:hlinkClick r:id="rId3"/>
              </a:rPr>
              <a:t>www.openmainframeproject.org/projects/zowe/conformance/terms-and-conditions</a:t>
            </a:r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Test Evaluation Guide: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hlinkClick r:id="rId4"/>
              </a:rPr>
              <a:t>https</a:t>
            </a:r>
            <a:r>
              <a:rPr lang="en-US" sz="1400" dirty="0">
                <a:hlinkClick r:id="rId4"/>
              </a:rPr>
              <a:t>://</a:t>
            </a:r>
            <a:r>
              <a:rPr lang="en-US" sz="1400" dirty="0" smtClean="0">
                <a:hlinkClick r:id="rId4"/>
              </a:rPr>
              <a:t>www.openmainframeproject.org/projects/zowe/conformance/test-evaluation-guide</a:t>
            </a:r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Participation Form: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hlinkClick r:id="rId5"/>
              </a:rPr>
              <a:t>https</a:t>
            </a:r>
            <a:r>
              <a:rPr lang="en-US" sz="1400" dirty="0">
                <a:hlinkClick r:id="rId5"/>
              </a:rPr>
              <a:t>://</a:t>
            </a:r>
            <a:r>
              <a:rPr lang="en-US" sz="1400" dirty="0" smtClean="0">
                <a:hlinkClick r:id="rId5"/>
              </a:rPr>
              <a:t>www.openmainframeproject.org/projects/zowe/conformance/participation-form</a:t>
            </a:r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Branding Guide: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hlinkClick r:id="rId6"/>
              </a:rPr>
              <a:t>https</a:t>
            </a:r>
            <a:r>
              <a:rPr lang="en-US" sz="1400" dirty="0">
                <a:hlinkClick r:id="rId6"/>
              </a:rPr>
              <a:t>://www.openmainframeproject.org/projects/zowe/conformance/branding-guide</a:t>
            </a:r>
            <a:endParaRPr lang="en-US" sz="1400" dirty="0"/>
          </a:p>
          <a:p>
            <a:pPr marL="285750" indent="-285750">
              <a:buFont typeface="Arial" charset="0"/>
              <a:buChar char="•"/>
            </a:pPr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endParaRPr lang="en-US" sz="1400" dirty="0" smtClean="0"/>
          </a:p>
        </p:txBody>
      </p:sp>
      <p:sp>
        <p:nvSpPr>
          <p:cNvPr id="4" name="Rounded Rectangle 3"/>
          <p:cNvSpPr/>
          <p:nvPr/>
        </p:nvSpPr>
        <p:spPr>
          <a:xfrm>
            <a:off x="333994" y="2878751"/>
            <a:ext cx="4514454" cy="217613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OMP is developing a Conformance Landing Page to be part of the OMP Zowe Project Page to house these links. </a:t>
            </a:r>
          </a:p>
          <a:p>
            <a:r>
              <a:rPr lang="en-US" dirty="0" smtClean="0"/>
              <a:t>Targeting the official launch of the program to align with OSS NA, August 20</a:t>
            </a:r>
            <a:r>
              <a:rPr lang="en-US" baseline="30000" dirty="0" smtClean="0"/>
              <a:t>th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www.openmainframeproject.org/projects/zowe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098" y="2952264"/>
            <a:ext cx="1985009" cy="210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84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“Must Knows”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333992" y="833961"/>
            <a:ext cx="8428043" cy="3663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 smtClean="0"/>
              <a:t>Program </a:t>
            </a:r>
            <a:r>
              <a:rPr lang="en-US" sz="1600" b="1" dirty="0" err="1" smtClean="0"/>
              <a:t>Ts&amp;Cs</a:t>
            </a:r>
            <a:r>
              <a:rPr lang="en-US" sz="1600" b="1" dirty="0" smtClean="0"/>
              <a:t> </a:t>
            </a:r>
            <a:r>
              <a:rPr lang="en-US" sz="1600" dirty="0" smtClean="0"/>
              <a:t>(as currently written) and </a:t>
            </a:r>
            <a:r>
              <a:rPr lang="en-US" sz="1600" b="1" dirty="0" smtClean="0"/>
              <a:t>Operations</a:t>
            </a:r>
            <a:endParaRPr lang="en-US" sz="1600" dirty="0" smtClean="0"/>
          </a:p>
          <a:p>
            <a:r>
              <a:rPr lang="en-US" sz="1600" dirty="0" smtClean="0"/>
              <a:t>Process</a:t>
            </a:r>
          </a:p>
          <a:p>
            <a:pPr lvl="1"/>
            <a:r>
              <a:rPr lang="en-US" sz="1400" dirty="0" smtClean="0"/>
              <a:t>1) Identifying Offerings: “Qualifying Offering must be tested against the most recent version</a:t>
            </a:r>
            <a:r>
              <a:rPr lang="mr-IN" sz="1400" dirty="0" smtClean="0"/>
              <a:t>…</a:t>
            </a:r>
            <a:r>
              <a:rPr lang="en-US" sz="1400" dirty="0" smtClean="0"/>
              <a:t>”</a:t>
            </a:r>
          </a:p>
          <a:p>
            <a:pPr lvl="1"/>
            <a:r>
              <a:rPr lang="en-US" sz="1400" dirty="0" smtClean="0"/>
              <a:t>2) Apply: Submission via DocuSign</a:t>
            </a:r>
          </a:p>
          <a:p>
            <a:pPr lvl="1"/>
            <a:r>
              <a:rPr lang="en-US" sz="1400" dirty="0" smtClean="0"/>
              <a:t>3) Test: “self-testing”</a:t>
            </a:r>
          </a:p>
          <a:p>
            <a:pPr lvl="1"/>
            <a:r>
              <a:rPr lang="en-US" sz="1400" dirty="0" smtClean="0"/>
              <a:t>4) Submit Test Results:  OMP/LF receives all submissions and “results may be made available to the public” </a:t>
            </a:r>
          </a:p>
          <a:p>
            <a:pPr lvl="1"/>
            <a:r>
              <a:rPr lang="en-US" sz="1400" dirty="0" smtClean="0"/>
              <a:t>5) Successful Review: “The LF may share test results with members of the Zowe project community if the LF deems it necessary and appropriate</a:t>
            </a:r>
            <a:r>
              <a:rPr lang="mr-IN" sz="1400" dirty="0" smtClean="0"/>
              <a:t>…</a:t>
            </a:r>
            <a:r>
              <a:rPr lang="en-US" sz="1400" dirty="0" smtClean="0"/>
              <a:t> with confirming that tests have been passed or failed</a:t>
            </a:r>
            <a:r>
              <a:rPr lang="mr-IN" sz="1400" dirty="0" smtClean="0"/>
              <a:t>…</a:t>
            </a:r>
            <a:r>
              <a:rPr lang="en-US" sz="1400" dirty="0" smtClean="0"/>
              <a:t>”</a:t>
            </a:r>
          </a:p>
          <a:p>
            <a:pPr lvl="1"/>
            <a:r>
              <a:rPr lang="en-US" sz="1400" dirty="0" smtClean="0"/>
              <a:t>6) Ongoing Conformance: </a:t>
            </a:r>
          </a:p>
          <a:p>
            <a:pPr lvl="2"/>
            <a:r>
              <a:rPr lang="en-US" sz="1200" dirty="0" smtClean="0"/>
              <a:t>Conformance Test Versions: “Qualifying offering is tied to a specific version of Conformance” and must “meet the updated evaluation criteria within 60 days” following a new version.</a:t>
            </a:r>
          </a:p>
          <a:p>
            <a:pPr lvl="2"/>
            <a:r>
              <a:rPr lang="en-US" sz="1200" dirty="0" smtClean="0"/>
              <a:t>Reported Non-Conformance: Qualifying Offering will have 30 days following a written notice from the LF to confirm it meets conformance.</a:t>
            </a:r>
          </a:p>
          <a:p>
            <a:pPr lvl="2"/>
            <a:r>
              <a:rPr lang="en-US" sz="1200" dirty="0" smtClean="0"/>
              <a:t>Removal of the Conformance Marks at the End of Conformance or Participation: Participants will have 30 days to remove Marks from existing marketing material or websites.</a:t>
            </a:r>
          </a:p>
          <a:p>
            <a:pPr lvl="2"/>
            <a:endParaRPr lang="en-US" sz="1200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280889" y="737316"/>
            <a:ext cx="3886200" cy="402797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93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“Must Knows”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2987" y="775504"/>
            <a:ext cx="8052363" cy="3857219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Zowe Conformance Test Evaluation Guide</a:t>
            </a:r>
          </a:p>
          <a:p>
            <a:pPr defTabSz="914400">
              <a:spcBef>
                <a:spcPts val="0"/>
              </a:spcBef>
            </a:pPr>
            <a:r>
              <a:rPr lang="en-US" dirty="0" smtClean="0"/>
              <a:t>Self-Service Tests</a:t>
            </a:r>
          </a:p>
          <a:p>
            <a:pPr defTabSz="914400">
              <a:spcBef>
                <a:spcPts val="0"/>
              </a:spcBef>
            </a:pPr>
            <a:r>
              <a:rPr lang="en-US" dirty="0" smtClean="0"/>
              <a:t>Items marked (required) are required for achieving conformance in a given program aka “component”</a:t>
            </a:r>
          </a:p>
          <a:p>
            <a:pPr defTabSz="914400">
              <a:spcBef>
                <a:spcPts val="0"/>
              </a:spcBef>
            </a:pPr>
            <a:r>
              <a:rPr lang="en-US" dirty="0" smtClean="0"/>
              <a:t>Formatting differs from the confluence site</a:t>
            </a: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61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“Must Knows”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77648" y="939998"/>
            <a:ext cx="7265390" cy="3263504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Participation Form</a:t>
            </a:r>
            <a:endParaRPr lang="en-US" dirty="0" smtClean="0"/>
          </a:p>
          <a:p>
            <a:r>
              <a:rPr lang="en-US" dirty="0" smtClean="0"/>
              <a:t>Only Open Mainframe Project member organizations can submit for conformance, unlimited time, for free</a:t>
            </a:r>
          </a:p>
          <a:p>
            <a:pPr lvl="1"/>
            <a:r>
              <a:rPr lang="en-US" dirty="0" smtClean="0"/>
              <a:t>Fee for non-member orgs seeking conformance will be the same as their membership fees (based on size of organization)</a:t>
            </a:r>
          </a:p>
          <a:p>
            <a:r>
              <a:rPr lang="en-US" dirty="0" smtClean="0"/>
              <a:t>A participating offering may submit for one or more of the Zowe Conformance types (API Mediation Layer, CLI and/or App Framework) in a single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449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993" y="226554"/>
            <a:ext cx="7893793" cy="447164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“Must Knows”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333993" y="821802"/>
            <a:ext cx="8476014" cy="40951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Branding Guidelines</a:t>
            </a:r>
            <a:endParaRPr lang="en-US" dirty="0" smtClean="0"/>
          </a:p>
          <a:p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t="1397" b="1786"/>
          <a:stretch/>
        </p:blipFill>
        <p:spPr>
          <a:xfrm>
            <a:off x="1782501" y="1339024"/>
            <a:ext cx="5590572" cy="357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8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993" y="226554"/>
            <a:ext cx="7893793" cy="447164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“Must Knows”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Versioning is based on the year the conformance criteria was published and enforced</a:t>
            </a:r>
          </a:p>
          <a:p>
            <a:pPr lvl="1"/>
            <a:r>
              <a:rPr lang="en-US" dirty="0" smtClean="0"/>
              <a:t>It is not currently tied to a version of the code released</a:t>
            </a:r>
          </a:p>
          <a:p>
            <a:pPr lvl="1"/>
            <a:r>
              <a:rPr lang="en-US" dirty="0" smtClean="0"/>
              <a:t>How does this relate to LTSR?</a:t>
            </a:r>
          </a:p>
          <a:p>
            <a:endParaRPr lang="en-US" dirty="0" smtClean="0"/>
          </a:p>
          <a:p>
            <a:r>
              <a:rPr lang="en-US" dirty="0" smtClean="0"/>
              <a:t>Need to keep all conformant participants informed of program developments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11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993" y="226554"/>
            <a:ext cx="7893793" cy="447164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Next Steps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333993" y="787078"/>
            <a:ext cx="8187249" cy="40198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App Directory</a:t>
            </a:r>
          </a:p>
          <a:p>
            <a:r>
              <a:rPr lang="en-US" dirty="0" smtClean="0"/>
              <a:t>OMP to manage and update the App Directory - as it is tied to the conformance approval process</a:t>
            </a:r>
          </a:p>
          <a:p>
            <a:r>
              <a:rPr lang="en-US" dirty="0" smtClean="0"/>
              <a:t>Need to confirm what information will be collected and shared in the App Directory:</a:t>
            </a:r>
          </a:p>
          <a:p>
            <a:pPr lvl="1"/>
            <a:r>
              <a:rPr lang="en-US" dirty="0" smtClean="0"/>
              <a:t>Name, Conformance “Level”, Link to approved participation form?, link to participant managed offering website to learn more? </a:t>
            </a:r>
            <a:endParaRPr lang="en-US" dirty="0"/>
          </a:p>
          <a:p>
            <a:r>
              <a:rPr lang="en-US" dirty="0" smtClean="0"/>
              <a:t>Looking to use similar format to K8s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10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Zowe_OMP PPT Template" id="{0ED16C07-BC9B-3B4A-824C-1DD863EFF076}" vid="{37F52E35-C11D-8547-AAE5-08D4D88B4E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2234</TotalTime>
  <Words>752</Words>
  <Application>Microsoft Macintosh PowerPoint</Application>
  <PresentationFormat>On-screen Show (16:9)</PresentationFormat>
  <Paragraphs>127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Gill Sans</vt:lpstr>
      <vt:lpstr>Gill Sans Light</vt:lpstr>
      <vt:lpstr>IBM Plex Sans</vt:lpstr>
      <vt:lpstr>Arial</vt:lpstr>
      <vt:lpstr>Office Theme</vt:lpstr>
      <vt:lpstr>Zowe Conformance Review and Roadmap</vt:lpstr>
      <vt:lpstr>Agenda</vt:lpstr>
      <vt:lpstr>Conformance Program Official Links</vt:lpstr>
      <vt:lpstr>“Must Knows”</vt:lpstr>
      <vt:lpstr>“Must Knows”</vt:lpstr>
      <vt:lpstr>“Must Knows”</vt:lpstr>
      <vt:lpstr>“Must Knows”</vt:lpstr>
      <vt:lpstr>“Must Knows”</vt:lpstr>
      <vt:lpstr>Next Steps</vt:lpstr>
      <vt:lpstr>https://www.cncf.io/certification/software-conformance/</vt:lpstr>
      <vt:lpstr>vNext Testing and Timing</vt:lpstr>
      <vt:lpstr>vNext</vt:lpstr>
      <vt:lpstr>PowerPoint Presentation</vt:lpstr>
      <vt:lpstr>Getting Involved with Zowe!  </vt:lpstr>
      <vt:lpstr>Get involved in the Zowe community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Zowe “vNext” – What’s coming </dc:title>
  <dc:creator>Mark Ackert</dc:creator>
  <cp:lastModifiedBy>Microsoft Office User</cp:lastModifiedBy>
  <cp:revision>62</cp:revision>
  <cp:lastPrinted>2018-09-24T20:44:24Z</cp:lastPrinted>
  <dcterms:created xsi:type="dcterms:W3CDTF">2019-08-01T14:09:13Z</dcterms:created>
  <dcterms:modified xsi:type="dcterms:W3CDTF">2019-08-05T19:02:53Z</dcterms:modified>
</cp:coreProperties>
</file>

<file path=docProps/thumbnail.jpeg>
</file>